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9601200" cx="7315200"/>
  <p:notesSz cx="6858000" cy="9144000"/>
  <p:embeddedFontLst>
    <p:embeddedFont>
      <p:font typeface="Halant"/>
      <p:regular r:id="rId11"/>
      <p:bold r:id="rId12"/>
    </p:embeddedFont>
    <p:embeddedFont>
      <p:font typeface="Inter SemiBold"/>
      <p:regular r:id="rId13"/>
      <p:bold r:id="rId14"/>
      <p:italic r:id="rId15"/>
      <p:boldItalic r:id="rId16"/>
    </p:embeddedFont>
    <p:embeddedFont>
      <p:font typeface="Plus Jakarta Sans"/>
      <p:regular r:id="rId17"/>
      <p:bold r:id="rId18"/>
      <p:italic r:id="rId19"/>
      <p:boldItalic r:id="rId20"/>
    </p:embeddedFont>
    <p:embeddedFont>
      <p:font typeface="Inter"/>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E1077FF-C502-4211-9EB9-7C164EE00F5F}">
  <a:tblStyle styleId="{1E1077FF-C502-4211-9EB9-7C164EE00F5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Italic.fntdata"/><Relationship Id="rId11" Type="http://schemas.openxmlformats.org/officeDocument/2006/relationships/font" Target="fonts/Halant-regular.fntdata"/><Relationship Id="rId22" Type="http://schemas.openxmlformats.org/officeDocument/2006/relationships/font" Target="fonts/Inter-bold.fntdata"/><Relationship Id="rId10" Type="http://schemas.openxmlformats.org/officeDocument/2006/relationships/slide" Target="slides/slide4.xml"/><Relationship Id="rId21" Type="http://schemas.openxmlformats.org/officeDocument/2006/relationships/font" Target="fonts/Inter-regular.fntdata"/><Relationship Id="rId13" Type="http://schemas.openxmlformats.org/officeDocument/2006/relationships/font" Target="fonts/InterSemiBold-regular.fntdata"/><Relationship Id="rId24" Type="http://schemas.openxmlformats.org/officeDocument/2006/relationships/font" Target="fonts/Inter-boldItalic.fntdata"/><Relationship Id="rId12" Type="http://schemas.openxmlformats.org/officeDocument/2006/relationships/font" Target="fonts/Halant-bold.fntdata"/><Relationship Id="rId23"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SemiBold-italic.fntdata"/><Relationship Id="rId14" Type="http://schemas.openxmlformats.org/officeDocument/2006/relationships/font" Target="fonts/InterSemiBold-bold.fntdata"/><Relationship Id="rId17" Type="http://schemas.openxmlformats.org/officeDocument/2006/relationships/font" Target="fonts/PlusJakartaSans-regular.fntdata"/><Relationship Id="rId16" Type="http://schemas.openxmlformats.org/officeDocument/2006/relationships/font" Target="fonts/InterSemiBold-boldItalic.fntdata"/><Relationship Id="rId5" Type="http://schemas.openxmlformats.org/officeDocument/2006/relationships/slideMaster" Target="slideMasters/slideMaster1.xml"/><Relationship Id="rId19" Type="http://schemas.openxmlformats.org/officeDocument/2006/relationships/font" Target="fonts/PlusJakartaSans-italic.fntdata"/><Relationship Id="rId6" Type="http://schemas.openxmlformats.org/officeDocument/2006/relationships/notesMaster" Target="notesMasters/notesMaster1.xml"/><Relationship Id="rId18" Type="http://schemas.openxmlformats.org/officeDocument/2006/relationships/font" Target="fonts/PlusJakartaSans-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85ac5dabd_0_63: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85ac5dabd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085ac5dabd_0_13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085ac5dabd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085ac5dabd_0_0: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085ac5dab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085ac5dabd_0_116: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085ac5dabd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Comparison</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Source Analysis: Islam</a:t>
            </a:r>
            <a:endParaRPr sz="2400">
              <a:solidFill>
                <a:schemeClr val="dk1"/>
              </a:solidFill>
              <a:latin typeface="Plus Jakarta Sans"/>
              <a:ea typeface="Plus Jakarta Sans"/>
              <a:cs typeface="Plus Jakarta Sans"/>
              <a:sym typeface="Plus Jakarta Sans"/>
            </a:endParaRPr>
          </a:p>
        </p:txBody>
      </p:sp>
      <p:sp>
        <p:nvSpPr>
          <p:cNvPr id="55" name="Google Shape;55;p1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57" name="Google Shape;57;p1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59" name="Google Shape;59;p13"/>
          <p:cNvSpPr txBox="1"/>
          <p:nvPr/>
        </p:nvSpPr>
        <p:spPr>
          <a:xfrm>
            <a:off x="909750" y="1014376"/>
            <a:ext cx="5733000" cy="8781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200">
                <a:latin typeface="Halant"/>
                <a:ea typeface="Halant"/>
                <a:cs typeface="Halant"/>
                <a:sym typeface="Halant"/>
              </a:rPr>
              <a:t>Source: </a:t>
            </a:r>
            <a:r>
              <a:rPr lang="en" sz="1200">
                <a:latin typeface="Halant"/>
                <a:ea typeface="Halant"/>
                <a:cs typeface="Halant"/>
                <a:sym typeface="Halant"/>
              </a:rPr>
              <a:t>Bennett </a:t>
            </a:r>
            <a:r>
              <a:rPr lang="en" sz="1200">
                <a:solidFill>
                  <a:srgbClr val="262626"/>
                </a:solidFill>
                <a:latin typeface="Halant"/>
                <a:ea typeface="Halant"/>
                <a:cs typeface="Halant"/>
                <a:sym typeface="Halant"/>
              </a:rPr>
              <a:t>Sherry, “</a:t>
            </a:r>
            <a:r>
              <a:rPr i="1" lang="en" sz="1200">
                <a:solidFill>
                  <a:srgbClr val="262626"/>
                </a:solidFill>
                <a:latin typeface="Halant"/>
                <a:ea typeface="Halant"/>
                <a:cs typeface="Halant"/>
                <a:sym typeface="Halant"/>
              </a:rPr>
              <a:t>Dar al-Islam.”</a:t>
            </a:r>
            <a:endParaRPr i="1" sz="1200">
              <a:solidFill>
                <a:srgbClr val="262626"/>
              </a:solidFill>
              <a:latin typeface="Halant"/>
              <a:ea typeface="Halant"/>
              <a:cs typeface="Halant"/>
              <a:sym typeface="Halant"/>
            </a:endParaRPr>
          </a:p>
          <a:p>
            <a:pPr indent="0" lvl="0" marL="0" rtl="0" algn="l">
              <a:spcBef>
                <a:spcPts val="0"/>
              </a:spcBef>
              <a:spcAft>
                <a:spcPts val="0"/>
              </a:spcAft>
              <a:buNone/>
            </a:pPr>
            <a:r>
              <a:t/>
            </a:r>
            <a:endParaRPr sz="1200">
              <a:solidFill>
                <a:srgbClr val="262626"/>
              </a:solidFill>
              <a:latin typeface="Inter"/>
              <a:ea typeface="Inter"/>
              <a:cs typeface="Inter"/>
              <a:sym typeface="Inter"/>
            </a:endParaRPr>
          </a:p>
          <a:p>
            <a:pPr indent="0" lvl="0" marL="0" rtl="0" algn="l">
              <a:spcBef>
                <a:spcPts val="0"/>
              </a:spcBef>
              <a:spcAft>
                <a:spcPts val="0"/>
              </a:spcAft>
              <a:buNone/>
            </a:pPr>
            <a:r>
              <a:rPr lang="en" sz="1200">
                <a:solidFill>
                  <a:srgbClr val="262626"/>
                </a:solidFill>
                <a:latin typeface="Inter"/>
                <a:ea typeface="Inter"/>
                <a:cs typeface="Inter"/>
                <a:sym typeface="Inter"/>
              </a:rPr>
              <a:t>Note: </a:t>
            </a:r>
            <a:r>
              <a:rPr lang="en" sz="1200">
                <a:solidFill>
                  <a:schemeClr val="dk1"/>
                </a:solidFill>
                <a:highlight>
                  <a:srgbClr val="FFFFFF"/>
                </a:highlight>
                <a:latin typeface="Inter"/>
                <a:ea typeface="Inter"/>
                <a:cs typeface="Inter"/>
                <a:sym typeface="Inter"/>
              </a:rPr>
              <a:t>Bennett Sherry holds a PhD in history from the University of Pittsburgh and has undergraduate teaching experience at the University of Pittsburgh and the University of Maine at Augusta.</a:t>
            </a:r>
            <a:r>
              <a:rPr i="1" lang="en" sz="1200">
                <a:solidFill>
                  <a:srgbClr val="262626"/>
                </a:solidFill>
                <a:latin typeface="Inter"/>
                <a:ea typeface="Inter"/>
                <a:cs typeface="Inter"/>
                <a:sym typeface="Inter"/>
              </a:rPr>
              <a:t> </a:t>
            </a:r>
            <a:r>
              <a:rPr lang="en" sz="1200">
                <a:solidFill>
                  <a:srgbClr val="262626"/>
                </a:solidFill>
                <a:latin typeface="Inter"/>
                <a:ea typeface="Inter"/>
                <a:cs typeface="Inter"/>
                <a:sym typeface="Inter"/>
              </a:rPr>
              <a:t> </a:t>
            </a:r>
            <a:endParaRPr sz="1200">
              <a:latin typeface="Inter"/>
              <a:ea typeface="Inter"/>
              <a:cs typeface="Inter"/>
              <a:sym typeface="Inter"/>
            </a:endParaRPr>
          </a:p>
        </p:txBody>
      </p:sp>
      <p:pic>
        <p:nvPicPr>
          <p:cNvPr id="60" name="Google Shape;60;p13"/>
          <p:cNvPicPr preferRelativeResize="0"/>
          <p:nvPr/>
        </p:nvPicPr>
        <p:blipFill>
          <a:blip r:embed="rId5">
            <a:alphaModFix/>
          </a:blip>
          <a:stretch>
            <a:fillRect/>
          </a:stretch>
        </p:blipFill>
        <p:spPr>
          <a:xfrm>
            <a:off x="376388" y="1136035"/>
            <a:ext cx="634784" cy="634784"/>
          </a:xfrm>
          <a:prstGeom prst="rect">
            <a:avLst/>
          </a:prstGeom>
          <a:noFill/>
          <a:ln>
            <a:noFill/>
          </a:ln>
        </p:spPr>
      </p:pic>
      <p:sp>
        <p:nvSpPr>
          <p:cNvPr id="61" name="Google Shape;61;p13"/>
          <p:cNvSpPr txBox="1"/>
          <p:nvPr/>
        </p:nvSpPr>
        <p:spPr>
          <a:xfrm>
            <a:off x="359100" y="1994475"/>
            <a:ext cx="6580800" cy="6834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Dar al-Islam—an Arabic phrase meaning, “The House of Islam”—refers to the parts of the world where Muslims are in the majority and the rulers practice Islam. Beginning in the seventh century, with the conquests of the prophet Muhammad and his Arab armies, Dar al-Islam spread quickly out of Arabia to the surrounding regions.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Like Christianity and Buddhism, Islam emerged as a universalist and missionary religion. That is, Muslims believed anyone could become Muslim, and that it was their duty as Muslims to spread the message of Islam. Under first the Umayyad (661–750) and then the Abbasid (750–1258) Caliphates, a large Islamic empire spread across Afro-Eurasia, conquering and converting millions. The conquests of the early caliphates spread Islam across an empire stretching from the Atlantic Ocean to India. Likewise, the conquerors also embraced new ideas they encountered, including Greek philosophy, Indian science, and Chinese technological innovations. The early Caliphates owed much of their success to their ability to blend ideas from different places into a diverse but unified cultural world. Though conversion was part of these early empires, many non-Muslims in Dar al-Islam were allowed, and even encouraged, to retain their own religions.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 In the thirteenth century, the Mongol armies of Chinggis Khan swept across Eurasia, defeating the armies of Turks, Arabs, and many others. In 1258, a Mongol army reached Baghdad and sacked the city, killing the last Abbasid caliph and destroying the House of Wisdom. But the Mongol conquests actually helped spread Islam further than ever across the vast territory of the Mongol Empire. After the empire collapsed in the fourteenth century, Turkic dynasties again rose to power. Timur, who was of both Turkic and Mongol descent, conquered an empire stretching from India to Anatolia. His descendants later established the Mughal Empire in India. Turkic dynasties launched several other states that would dominate Eurasia well beyond 1450, including the Ottoman Empire in Anatolia, the Safavid Empire in Iran, and the Mamluk sultanate in Egypt.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central political authority of the early Arab caliphates might have fractured, but a powerful side-effect of the Turkic and Mongol invasions was the spread of Islam to even more new places and peoples. In this way, 1200 to 1450 was an extension of Dar al-Islam’s “golden age”, at least culturally and religiously. Between 1000 and 1500, the size of Dar al-Islam nearly doubled, reaching sub-Saharan Africa, the East African coast, India, and the islands of Southeast Asia. The world certainly seemed on the verge of becoming Muslim.</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pic>
        <p:nvPicPr>
          <p:cNvPr id="66" name="Google Shape;66;p14"/>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67" name="Google Shape;67;p14"/>
          <p:cNvSpPr txBox="1"/>
          <p:nvPr/>
        </p:nvSpPr>
        <p:spPr>
          <a:xfrm>
            <a:off x="0" y="0"/>
            <a:ext cx="7315200" cy="9780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Comparison</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a:ea typeface="Plus Jakarta Sans"/>
                <a:cs typeface="Plus Jakarta Sans"/>
                <a:sym typeface="Plus Jakarta Sans"/>
              </a:rPr>
              <a:t>Source Questions: Islam</a:t>
            </a:r>
            <a:endParaRPr>
              <a:latin typeface="Halant"/>
              <a:ea typeface="Halant"/>
              <a:cs typeface="Halant"/>
              <a:sym typeface="Halant"/>
            </a:endParaRPr>
          </a:p>
        </p:txBody>
      </p:sp>
      <p:pic>
        <p:nvPicPr>
          <p:cNvPr id="68" name="Google Shape;68;p14"/>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69" name="Google Shape;69;p1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70" name="Google Shape;70;p1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71" name="Google Shape;71;p14"/>
          <p:cNvSpPr txBox="1"/>
          <p:nvPr/>
        </p:nvSpPr>
        <p:spPr>
          <a:xfrm>
            <a:off x="588443" y="1132578"/>
            <a:ext cx="6285300" cy="359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200">
                <a:solidFill>
                  <a:schemeClr val="dk1"/>
                </a:solidFill>
                <a:latin typeface="Halant"/>
                <a:ea typeface="Halant"/>
                <a:cs typeface="Halant"/>
                <a:sym typeface="Halant"/>
              </a:rPr>
              <a:t>Directions:</a:t>
            </a:r>
            <a:r>
              <a:rPr b="1"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After reading the source, answer the </a:t>
            </a:r>
            <a:r>
              <a:rPr lang="en" sz="1200">
                <a:solidFill>
                  <a:schemeClr val="dk1"/>
                </a:solidFill>
                <a:latin typeface="Halant"/>
                <a:ea typeface="Halant"/>
                <a:cs typeface="Halant"/>
                <a:sym typeface="Halant"/>
              </a:rPr>
              <a:t>questions below.</a:t>
            </a:r>
            <a:endParaRPr sz="1200">
              <a:solidFill>
                <a:schemeClr val="dk1"/>
              </a:solidFill>
              <a:latin typeface="Halant"/>
              <a:ea typeface="Halant"/>
              <a:cs typeface="Halant"/>
              <a:sym typeface="Halant"/>
            </a:endParaRPr>
          </a:p>
        </p:txBody>
      </p:sp>
      <p:sp>
        <p:nvSpPr>
          <p:cNvPr id="72" name="Google Shape;72;p14"/>
          <p:cNvSpPr txBox="1"/>
          <p:nvPr/>
        </p:nvSpPr>
        <p:spPr>
          <a:xfrm>
            <a:off x="588450" y="1552351"/>
            <a:ext cx="6285300" cy="7616100"/>
          </a:xfrm>
          <a:prstGeom prst="rect">
            <a:avLst/>
          </a:prstGeom>
          <a:noFill/>
          <a:ln>
            <a:noFill/>
          </a:ln>
        </p:spPr>
        <p:txBody>
          <a:bodyPr anchorCtr="0" anchor="t" bIns="86450" lIns="86450" spcFirstLastPara="1" rIns="86450" wrap="square" tIns="86450">
            <a:sp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spread of Dar al-Islam under the early Caliphates influence the blending of different cultures and ideas?</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12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role did the Mongol and Turkic invasions play in the expansion of Islam beyond the early Caliphates?</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12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what ways did Dar al-Islam continue to expand culturally and religiously after the fall of the Abbasid Caliphate?</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100">
              <a:solidFill>
                <a:schemeClr val="dk1"/>
              </a:solidFill>
              <a:latin typeface="Inter"/>
              <a:ea typeface="Inter"/>
              <a:cs typeface="Inter"/>
              <a:sym typeface="Inter"/>
            </a:endParaRPr>
          </a:p>
          <a:p>
            <a:pPr indent="0" lvl="0" marL="0" rtl="0" algn="l">
              <a:spcBef>
                <a:spcPts val="120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sp>
        <p:nvSpPr>
          <p:cNvPr id="77" name="Google Shape;77;p15"/>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Comparison</a:t>
            </a:r>
            <a:endParaRPr sz="2400">
              <a:solidFill>
                <a:schemeClr val="dk1"/>
              </a:solidFill>
              <a:latin typeface="Plus Jakarta Sans"/>
              <a:ea typeface="Plus Jakarta Sans"/>
              <a:cs typeface="Plus Jakarta Sans"/>
              <a:sym typeface="Plus Jakarta Sans"/>
            </a:endParaRPr>
          </a:p>
        </p:txBody>
      </p:sp>
      <p:sp>
        <p:nvSpPr>
          <p:cNvPr id="78" name="Google Shape;78;p1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79" name="Google Shape;79;p15"/>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80" name="Google Shape;80;p1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81" name="Google Shape;81;p15"/>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82" name="Google Shape;82;p15"/>
          <p:cNvSpPr txBox="1"/>
          <p:nvPr/>
        </p:nvSpPr>
        <p:spPr>
          <a:xfrm>
            <a:off x="474200" y="2065473"/>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Islam</a:t>
            </a:r>
            <a:endParaRPr b="1" sz="1700">
              <a:latin typeface="Inter"/>
              <a:ea typeface="Inter"/>
              <a:cs typeface="Inter"/>
              <a:sym typeface="Inter"/>
            </a:endParaRPr>
          </a:p>
        </p:txBody>
      </p:sp>
      <p:sp>
        <p:nvSpPr>
          <p:cNvPr id="83" name="Google Shape;83;p15"/>
          <p:cNvSpPr txBox="1"/>
          <p:nvPr/>
        </p:nvSpPr>
        <p:spPr>
          <a:xfrm>
            <a:off x="4677725" y="2065475"/>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Christianity</a:t>
            </a:r>
            <a:endParaRPr b="1" sz="1700">
              <a:latin typeface="Inter"/>
              <a:ea typeface="Inter"/>
              <a:cs typeface="Inter"/>
              <a:sym typeface="Inter"/>
            </a:endParaRPr>
          </a:p>
        </p:txBody>
      </p:sp>
      <p:graphicFrame>
        <p:nvGraphicFramePr>
          <p:cNvPr id="84" name="Google Shape;84;p15"/>
          <p:cNvGraphicFramePr/>
          <p:nvPr/>
        </p:nvGraphicFramePr>
        <p:xfrm>
          <a:off x="474175" y="5808650"/>
          <a:ext cx="3000000" cy="3000000"/>
        </p:xfrm>
        <a:graphic>
          <a:graphicData uri="http://schemas.openxmlformats.org/drawingml/2006/table">
            <a:tbl>
              <a:tblPr>
                <a:noFill/>
                <a:tableStyleId>{1E1077FF-C502-4211-9EB9-7C164EE00F5F}</a:tableStyleId>
              </a:tblPr>
              <a:tblGrid>
                <a:gridCol w="2122275"/>
                <a:gridCol w="2122275"/>
                <a:gridCol w="2122275"/>
              </a:tblGrid>
              <a:tr h="3036000">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1</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2</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3</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85" name="Google Shape;85;p15"/>
          <p:cNvSpPr/>
          <p:nvPr/>
        </p:nvSpPr>
        <p:spPr>
          <a:xfrm rot="-5400000">
            <a:off x="3204588" y="2635550"/>
            <a:ext cx="935100" cy="54111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latin typeface="Inter"/>
              <a:ea typeface="Inter"/>
              <a:cs typeface="Inter"/>
              <a:sym typeface="Inter"/>
            </a:endParaRPr>
          </a:p>
        </p:txBody>
      </p:sp>
      <p:sp>
        <p:nvSpPr>
          <p:cNvPr id="86" name="Google Shape;86;p15"/>
          <p:cNvSpPr txBox="1"/>
          <p:nvPr/>
        </p:nvSpPr>
        <p:spPr>
          <a:xfrm>
            <a:off x="3011388" y="4269624"/>
            <a:ext cx="1292400" cy="4302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600">
                <a:latin typeface="Inter"/>
                <a:ea typeface="Inter"/>
                <a:cs typeface="Inter"/>
                <a:sym typeface="Inter"/>
              </a:rPr>
              <a:t>Similarities</a:t>
            </a:r>
            <a:endParaRPr sz="1600">
              <a:latin typeface="Inter"/>
              <a:ea typeface="Inter"/>
              <a:cs typeface="Inter"/>
              <a:sym typeface="Inter"/>
            </a:endParaRPr>
          </a:p>
        </p:txBody>
      </p:sp>
      <p:sp>
        <p:nvSpPr>
          <p:cNvPr id="87" name="Google Shape;87;p15"/>
          <p:cNvSpPr txBox="1"/>
          <p:nvPr/>
        </p:nvSpPr>
        <p:spPr>
          <a:xfrm>
            <a:off x="909741" y="1112666"/>
            <a:ext cx="57330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latin typeface="Plus Jakarta Sans"/>
                <a:ea typeface="Plus Jakarta Sans"/>
                <a:cs typeface="Plus Jakarta Sans"/>
                <a:sym typeface="Plus Jakarta Sans"/>
              </a:rPr>
              <a:t>Directions</a:t>
            </a:r>
            <a:r>
              <a:rPr lang="en" sz="1100">
                <a:latin typeface="Plus Jakarta Sans"/>
                <a:ea typeface="Plus Jakarta Sans"/>
                <a:cs typeface="Plus Jakarta Sans"/>
                <a:sym typeface="Plus Jakarta Sans"/>
              </a:rPr>
              <a:t>: After completing the Inside/Outside Circle, consider similarities and differences. Identify and explain three ways that these topics are similar.</a:t>
            </a:r>
            <a:endParaRPr sz="1100">
              <a:latin typeface="Plus Jakarta Sans"/>
              <a:ea typeface="Plus Jakarta Sans"/>
              <a:cs typeface="Plus Jakarta Sans"/>
              <a:sym typeface="Plus Jakarta Sans"/>
            </a:endParaRPr>
          </a:p>
        </p:txBody>
      </p:sp>
      <p:pic>
        <p:nvPicPr>
          <p:cNvPr id="88" name="Google Shape;88;p15"/>
          <p:cNvPicPr preferRelativeResize="0"/>
          <p:nvPr/>
        </p:nvPicPr>
        <p:blipFill>
          <a:blip r:embed="rId5">
            <a:alphaModFix/>
          </a:blip>
          <a:stretch>
            <a:fillRect/>
          </a:stretch>
        </p:blipFill>
        <p:spPr>
          <a:xfrm>
            <a:off x="322800" y="1112675"/>
            <a:ext cx="634784" cy="634784"/>
          </a:xfrm>
          <a:prstGeom prst="rect">
            <a:avLst/>
          </a:prstGeom>
          <a:noFill/>
          <a:ln>
            <a:noFill/>
          </a:ln>
        </p:spPr>
      </p:pic>
      <p:sp>
        <p:nvSpPr>
          <p:cNvPr id="89" name="Google Shape;89;p15"/>
          <p:cNvSpPr txBox="1"/>
          <p:nvPr/>
        </p:nvSpPr>
        <p:spPr>
          <a:xfrm>
            <a:off x="2590500" y="3264523"/>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Chinese Philosophies</a:t>
            </a:r>
            <a:endParaRPr b="1" sz="1700">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3" name="Shape 93"/>
        <p:cNvGrpSpPr/>
        <p:nvPr/>
      </p:nvGrpSpPr>
      <p:grpSpPr>
        <a:xfrm>
          <a:off x="0" y="0"/>
          <a:ext cx="0" cy="0"/>
          <a:chOff x="0" y="0"/>
          <a:chExt cx="0" cy="0"/>
        </a:xfrm>
      </p:grpSpPr>
      <p:sp>
        <p:nvSpPr>
          <p:cNvPr id="94" name="Google Shape;94;p16"/>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Comparison</a:t>
            </a:r>
            <a:endParaRPr sz="2400">
              <a:solidFill>
                <a:schemeClr val="dk1"/>
              </a:solidFill>
              <a:latin typeface="Plus Jakarta Sans"/>
              <a:ea typeface="Plus Jakarta Sans"/>
              <a:cs typeface="Plus Jakarta Sans"/>
              <a:sym typeface="Plus Jakarta Sans"/>
            </a:endParaRPr>
          </a:p>
        </p:txBody>
      </p:sp>
      <p:sp>
        <p:nvSpPr>
          <p:cNvPr id="95" name="Google Shape;95;p1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96" name="Google Shape;96;p16"/>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97" name="Google Shape;97;p1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98" name="Google Shape;98;p16"/>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99" name="Google Shape;99;p16"/>
          <p:cNvSpPr txBox="1"/>
          <p:nvPr/>
        </p:nvSpPr>
        <p:spPr>
          <a:xfrm>
            <a:off x="909741" y="1112666"/>
            <a:ext cx="57330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latin typeface="Plus Jakarta Sans"/>
                <a:ea typeface="Plus Jakarta Sans"/>
                <a:cs typeface="Plus Jakarta Sans"/>
                <a:sym typeface="Plus Jakarta Sans"/>
              </a:rPr>
              <a:t>Directions</a:t>
            </a:r>
            <a:r>
              <a:rPr lang="en" sz="1100">
                <a:latin typeface="Plus Jakarta Sans"/>
                <a:ea typeface="Plus Jakarta Sans"/>
                <a:cs typeface="Plus Jakarta Sans"/>
                <a:sym typeface="Plus Jakarta Sans"/>
              </a:rPr>
              <a:t>: Identify and explain two ways in which they differ. In the middle of the differences table, write the topic for the difference. In the first and third </a:t>
            </a:r>
            <a:r>
              <a:rPr lang="en" sz="1100">
                <a:latin typeface="Plus Jakarta Sans"/>
                <a:ea typeface="Plus Jakarta Sans"/>
                <a:cs typeface="Plus Jakarta Sans"/>
                <a:sym typeface="Plus Jakarta Sans"/>
              </a:rPr>
              <a:t>columns</a:t>
            </a:r>
            <a:r>
              <a:rPr lang="en" sz="1100">
                <a:latin typeface="Plus Jakarta Sans"/>
                <a:ea typeface="Plus Jakarta Sans"/>
                <a:cs typeface="Plus Jakarta Sans"/>
                <a:sym typeface="Plus Jakarta Sans"/>
              </a:rPr>
              <a:t>, provide a specific example for a particular religion or philosophy.</a:t>
            </a:r>
            <a:endParaRPr sz="1100">
              <a:latin typeface="Plus Jakarta Sans"/>
              <a:ea typeface="Plus Jakarta Sans"/>
              <a:cs typeface="Plus Jakarta Sans"/>
              <a:sym typeface="Plus Jakarta Sans"/>
            </a:endParaRPr>
          </a:p>
        </p:txBody>
      </p:sp>
      <p:pic>
        <p:nvPicPr>
          <p:cNvPr id="100" name="Google Shape;100;p16"/>
          <p:cNvPicPr preferRelativeResize="0"/>
          <p:nvPr/>
        </p:nvPicPr>
        <p:blipFill>
          <a:blip r:embed="rId5">
            <a:alphaModFix/>
          </a:blip>
          <a:stretch>
            <a:fillRect/>
          </a:stretch>
        </p:blipFill>
        <p:spPr>
          <a:xfrm>
            <a:off x="322800" y="1112675"/>
            <a:ext cx="634784" cy="634784"/>
          </a:xfrm>
          <a:prstGeom prst="rect">
            <a:avLst/>
          </a:prstGeom>
          <a:noFill/>
          <a:ln>
            <a:noFill/>
          </a:ln>
        </p:spPr>
      </p:pic>
      <p:graphicFrame>
        <p:nvGraphicFramePr>
          <p:cNvPr id="101" name="Google Shape;101;p16"/>
          <p:cNvGraphicFramePr/>
          <p:nvPr/>
        </p:nvGraphicFramePr>
        <p:xfrm>
          <a:off x="474175" y="5343750"/>
          <a:ext cx="3000000" cy="3000000"/>
        </p:xfrm>
        <a:graphic>
          <a:graphicData uri="http://schemas.openxmlformats.org/drawingml/2006/table">
            <a:tbl>
              <a:tblPr>
                <a:noFill/>
                <a:tableStyleId>{1E1077FF-C502-4211-9EB9-7C164EE00F5F}</a:tableStyleId>
              </a:tblPr>
              <a:tblGrid>
                <a:gridCol w="2400875"/>
                <a:gridCol w="1648350"/>
                <a:gridCol w="2317600"/>
              </a:tblGrid>
              <a:tr h="813875">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400">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13875">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102" name="Google Shape;102;p16"/>
          <p:cNvSpPr/>
          <p:nvPr/>
        </p:nvSpPr>
        <p:spPr>
          <a:xfrm rot="-5400000">
            <a:off x="3380688" y="2355900"/>
            <a:ext cx="582900" cy="54111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latin typeface="Inter"/>
              <a:ea typeface="Inter"/>
              <a:cs typeface="Inter"/>
              <a:sym typeface="Inter"/>
            </a:endParaRPr>
          </a:p>
        </p:txBody>
      </p:sp>
      <p:sp>
        <p:nvSpPr>
          <p:cNvPr id="103" name="Google Shape;103;p16"/>
          <p:cNvSpPr txBox="1"/>
          <p:nvPr/>
        </p:nvSpPr>
        <p:spPr>
          <a:xfrm>
            <a:off x="2392038" y="4265563"/>
            <a:ext cx="2560200" cy="4302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Different in regards to...</a:t>
            </a:r>
            <a:endParaRPr sz="1500">
              <a:solidFill>
                <a:schemeClr val="dk1"/>
              </a:solidFill>
              <a:latin typeface="Inter"/>
              <a:ea typeface="Inter"/>
              <a:cs typeface="Inter"/>
              <a:sym typeface="Inter"/>
            </a:endParaRPr>
          </a:p>
          <a:p>
            <a:pPr indent="0" lvl="0" marL="0" rtl="0" algn="ctr">
              <a:spcBef>
                <a:spcPts val="0"/>
              </a:spcBef>
              <a:spcAft>
                <a:spcPts val="0"/>
              </a:spcAft>
              <a:buNone/>
            </a:pPr>
            <a:r>
              <a:t/>
            </a:r>
            <a:endParaRPr sz="1600">
              <a:latin typeface="Inter"/>
              <a:ea typeface="Inter"/>
              <a:cs typeface="Inter"/>
              <a:sym typeface="Inter"/>
            </a:endParaRPr>
          </a:p>
        </p:txBody>
      </p:sp>
      <p:sp>
        <p:nvSpPr>
          <p:cNvPr id="104" name="Google Shape;104;p16"/>
          <p:cNvSpPr txBox="1"/>
          <p:nvPr/>
        </p:nvSpPr>
        <p:spPr>
          <a:xfrm>
            <a:off x="474200" y="2065473"/>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Islam</a:t>
            </a:r>
            <a:endParaRPr b="1" sz="1700">
              <a:latin typeface="Inter"/>
              <a:ea typeface="Inter"/>
              <a:cs typeface="Inter"/>
              <a:sym typeface="Inter"/>
            </a:endParaRPr>
          </a:p>
        </p:txBody>
      </p:sp>
      <p:sp>
        <p:nvSpPr>
          <p:cNvPr id="105" name="Google Shape;105;p16"/>
          <p:cNvSpPr txBox="1"/>
          <p:nvPr/>
        </p:nvSpPr>
        <p:spPr>
          <a:xfrm>
            <a:off x="4677725" y="2065475"/>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Christianity</a:t>
            </a:r>
            <a:endParaRPr b="1" sz="1700">
              <a:latin typeface="Inter"/>
              <a:ea typeface="Inter"/>
              <a:cs typeface="Inter"/>
              <a:sym typeface="Inter"/>
            </a:endParaRPr>
          </a:p>
        </p:txBody>
      </p:sp>
      <p:sp>
        <p:nvSpPr>
          <p:cNvPr id="106" name="Google Shape;106;p16"/>
          <p:cNvSpPr txBox="1"/>
          <p:nvPr/>
        </p:nvSpPr>
        <p:spPr>
          <a:xfrm>
            <a:off x="2590500" y="3264523"/>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Chinese Philosophies</a:t>
            </a:r>
            <a:endParaRPr b="1" sz="17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